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70" r:id="rId6"/>
    <p:sldId id="272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80" r:id="rId16"/>
    <p:sldId id="277" r:id="rId17"/>
    <p:sldId id="275" r:id="rId18"/>
    <p:sldId id="278" r:id="rId19"/>
    <p:sldId id="279" r:id="rId20"/>
    <p:sldId id="281" r:id="rId21"/>
    <p:sldId id="271" r:id="rId2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3271-BBC3-47A5-AC41-E316421BC08E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C8F0-96A5-4840-B984-C6D8A52550E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68381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3271-BBC3-47A5-AC41-E316421BC08E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C8F0-96A5-4840-B984-C6D8A52550E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81400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3271-BBC3-47A5-AC41-E316421BC08E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C8F0-96A5-4840-B984-C6D8A52550E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4656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3271-BBC3-47A5-AC41-E316421BC08E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C8F0-96A5-4840-B984-C6D8A52550E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988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3271-BBC3-47A5-AC41-E316421BC08E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C8F0-96A5-4840-B984-C6D8A52550E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94123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3271-BBC3-47A5-AC41-E316421BC08E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C8F0-96A5-4840-B984-C6D8A52550E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33713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3271-BBC3-47A5-AC41-E316421BC08E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C8F0-96A5-4840-B984-C6D8A52550E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4797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3271-BBC3-47A5-AC41-E316421BC08E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C8F0-96A5-4840-B984-C6D8A52550E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33307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3271-BBC3-47A5-AC41-E316421BC08E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C8F0-96A5-4840-B984-C6D8A52550E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74487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3271-BBC3-47A5-AC41-E316421BC08E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C8F0-96A5-4840-B984-C6D8A52550E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19709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3271-BBC3-47A5-AC41-E316421BC08E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C8F0-96A5-4840-B984-C6D8A52550E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70946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83271-BBC3-47A5-AC41-E316421BC08E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C8F0-96A5-4840-B984-C6D8A52550E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6833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s.harvard.edu/fs/drodrik/Research%20papers/UNIDOSep.pdf" TargetMode="External"/><Relationship Id="rId2" Type="http://schemas.openxmlformats.org/officeDocument/2006/relationships/hyperlink" Target="https://www.project-syndicate.org/commentary/the-return-of-industrial-polic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iteresources.worldbank.org/INTMOZAMBIQUE/Resources/New_Structural_Economics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Z1JJa22mso" TargetMode="External"/><Relationship Id="rId2" Type="http://schemas.openxmlformats.org/officeDocument/2006/relationships/hyperlink" Target="http://www.demos.co.uk/files/Entrepreneurial_State_-_web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zKFFCga7T9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deloitte.com/content/dam/Deloitte/global/Documents/Manufacturing/gx-mfg-rankings-competitiveness-index.pdf" TargetMode="External"/><Relationship Id="rId2" Type="http://schemas.openxmlformats.org/officeDocument/2006/relationships/hyperlink" Target="http://www.imf.org/external/np/pp/eng/2012/111412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der.unu.edu/research/projects-by-theme/development-and-finance/en_GB/entrepreneurship-and-development/" TargetMode="External"/><Relationship Id="rId2" Type="http://schemas.openxmlformats.org/officeDocument/2006/relationships/hyperlink" Target="http://www.econstor.eu/bitstream/10419/54072/1/63687043X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ecd.org/dev/pgd/COMPLETE-%20Pocket%20EditionPGD2013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iteresources.worldbank.org/INTABCDESK2009/Resources/Ha-Joon-Chang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iqVbhwcw0p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08719"/>
            <a:ext cx="7772400" cy="1944217"/>
          </a:xfrm>
        </p:spPr>
        <p:txBody>
          <a:bodyPr>
            <a:normAutofit fontScale="90000"/>
          </a:bodyPr>
          <a:lstStyle/>
          <a:p>
            <a:r>
              <a:rPr lang="pt-PT" b="1" dirty="0" smtClean="0"/>
              <a:t>POLÍTICAS INDUSTRIAIS: DO ESTADO DESENVOLVIMENTISTA AO ESTADO EMPREENDEDOR</a:t>
            </a:r>
            <a:endParaRPr lang="pt-PT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 smtClean="0"/>
              <a:t>Mestrado em Economia Internacional e Estudos Europeus</a:t>
            </a:r>
          </a:p>
          <a:p>
            <a:r>
              <a:rPr lang="pt-PT" dirty="0" smtClean="0"/>
              <a:t>Luís </a:t>
            </a:r>
            <a:r>
              <a:rPr lang="pt-PT" dirty="0" err="1" smtClean="0"/>
              <a:t>Mah</a:t>
            </a:r>
            <a:r>
              <a:rPr lang="pt-PT" dirty="0" smtClean="0"/>
              <a:t> (CESA)</a:t>
            </a:r>
          </a:p>
          <a:p>
            <a:r>
              <a:rPr lang="pt-PT" dirty="0" smtClean="0"/>
              <a:t>01.03.2016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844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>ESTADO DESENVOLVIMENTISTA </a:t>
            </a:r>
            <a:br>
              <a:rPr lang="pt-PT" b="1" dirty="0" smtClean="0"/>
            </a:br>
            <a:r>
              <a:rPr lang="pt-PT" b="1" dirty="0" smtClean="0"/>
              <a:t>SUL-COREANO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Duas Características:</a:t>
            </a:r>
          </a:p>
          <a:p>
            <a:r>
              <a:rPr lang="pt-PT" dirty="0" smtClean="0"/>
              <a:t>1) A autonomia de acção por parte da burocracia para desenhar as políticas industriais de que o país precisava;</a:t>
            </a:r>
          </a:p>
          <a:p>
            <a:r>
              <a:rPr lang="pt-PT" dirty="0" smtClean="0"/>
              <a:t>2) A cooperação entre o Estado e as empresas (grupos económicos conhecidos em coreano como </a:t>
            </a:r>
            <a:r>
              <a:rPr lang="pt-PT" i="1" dirty="0" err="1" smtClean="0"/>
              <a:t>chaebol</a:t>
            </a:r>
            <a:r>
              <a:rPr lang="pt-PT" dirty="0" smtClean="0"/>
              <a:t>) era forte destinada a desenvolver objectivos estratégicos nacionais e implementá-los de forma eficaz.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4452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dirty="0" smtClean="0"/>
              <a:t>DANI RODRIK</a:t>
            </a:r>
            <a:endParaRPr lang="pt-PT" sz="4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3168351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58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b="1" dirty="0" smtClean="0">
                <a:hlinkClick r:id="rId2"/>
              </a:rPr>
              <a:t>DANI RODRIK</a:t>
            </a:r>
            <a:r>
              <a:rPr lang="pt-PT" sz="4000" b="1" dirty="0" smtClean="0"/>
              <a:t> &amp; </a:t>
            </a:r>
            <a:r>
              <a:rPr lang="pt-PT" sz="4000" b="1" dirty="0" smtClean="0">
                <a:hlinkClick r:id="rId3"/>
              </a:rPr>
              <a:t>POL.INDUSTRIAL</a:t>
            </a:r>
            <a:endParaRPr lang="pt-PT" sz="40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dirty="0" smtClean="0"/>
              <a:t>3 princípios:</a:t>
            </a:r>
          </a:p>
          <a:p>
            <a:r>
              <a:rPr lang="pt-PT" dirty="0" smtClean="0"/>
              <a:t>1)	Em primeiro lugar, a política industrial é mais um estado de espírito do que uma lista específica de políticas;</a:t>
            </a:r>
          </a:p>
          <a:p>
            <a:r>
              <a:rPr lang="pt-PT" dirty="0" smtClean="0"/>
              <a:t>2) Em segundo lugar, a política industrial precisa de estar assente na política do “pau e da cenoura”;</a:t>
            </a:r>
          </a:p>
          <a:p>
            <a:r>
              <a:rPr lang="pt-PT" dirty="0" smtClean="0"/>
              <a:t>3) E terceiro, aqueles que praticam a política industrial têm que ter em mente que esta é para servir a sociedade, não os burocratas que a gere ou as empresas que recebem os seus incentivos.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6903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b="1" dirty="0" smtClean="0"/>
              <a:t>JUSTIN YIFU LIN</a:t>
            </a:r>
            <a:endParaRPr lang="pt-PT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309634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52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>
                <a:hlinkClick r:id="rId2"/>
              </a:rPr>
              <a:t>LIN &amp; NOVA ECONOMIA ESTRUTURAL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PT" dirty="0" smtClean="0"/>
              <a:t>1) Estado é fundamental para moldar e dirigir as suas condições/dotes (</a:t>
            </a:r>
            <a:r>
              <a:rPr lang="pt-PT" dirty="0" err="1" smtClean="0"/>
              <a:t>endowments</a:t>
            </a:r>
            <a:r>
              <a:rPr lang="pt-PT" dirty="0" smtClean="0"/>
              <a:t>) para que aconteça a transformação estrutural da economia do país por via da indústria.</a:t>
            </a:r>
          </a:p>
          <a:p>
            <a:pPr marL="0" indent="0">
              <a:buNone/>
            </a:pPr>
            <a:r>
              <a:rPr lang="pt-PT" dirty="0" smtClean="0"/>
              <a:t>2) Upgrade da estrutura de </a:t>
            </a:r>
            <a:r>
              <a:rPr lang="pt-PT" dirty="0" err="1" smtClean="0"/>
              <a:t>endowments</a:t>
            </a:r>
            <a:r>
              <a:rPr lang="pt-PT" dirty="0" smtClean="0"/>
              <a:t>: desenvolvimento da indústria segundo as vantagens comparativas oferecidas pela estrutura existente de </a:t>
            </a:r>
            <a:r>
              <a:rPr lang="pt-PT" dirty="0" err="1" smtClean="0"/>
              <a:t>endowments</a:t>
            </a:r>
            <a:r>
              <a:rPr lang="pt-PT" dirty="0" smtClean="0"/>
              <a:t>;</a:t>
            </a:r>
            <a:endParaRPr lang="pt-PT" dirty="0"/>
          </a:p>
          <a:p>
            <a:pPr marL="0" indent="0">
              <a:buNone/>
            </a:pPr>
            <a:r>
              <a:rPr lang="pt-PT" dirty="0" smtClean="0"/>
              <a:t>3) A grande questão para </a:t>
            </a:r>
            <a:r>
              <a:rPr lang="pt-PT" dirty="0" err="1" smtClean="0"/>
              <a:t>Lin</a:t>
            </a:r>
            <a:r>
              <a:rPr lang="pt-PT" dirty="0" smtClean="0"/>
              <a:t> consiste na identificação das indústrias competitivas e na formulação e implementação de políticas que facilitem o seu desenvolvimento.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4814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MARIANA MAZZUCATO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05781"/>
            <a:ext cx="8229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40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hlinkClick r:id="rId2"/>
              </a:rPr>
              <a:t>O Estado Empreendedor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 smtClean="0"/>
              <a:t>Mariana </a:t>
            </a:r>
            <a:r>
              <a:rPr lang="pt-PT" dirty="0" err="1" smtClean="0"/>
              <a:t>Mazzucato</a:t>
            </a:r>
            <a:r>
              <a:rPr lang="pt-PT" dirty="0" smtClean="0"/>
              <a:t>: “grande parte das inovações radicais, revolucionárias que têm alimentado o capitalismo – desde as linhas férreas à internet, da nanotecnologia a produtos farmacêuticos – têm as suas origens em investimentos iniciais corajosos, intensivos e empreendedores pelo Estado através do seu apoio à investigação e desenvolvimento (ciência e tecnologia de base). Foi a </a:t>
            </a:r>
            <a:r>
              <a:rPr lang="pt-PT" b="1" dirty="0" smtClean="0"/>
              <a:t>mão visível do Estado</a:t>
            </a:r>
            <a:r>
              <a:rPr lang="pt-PT" dirty="0" smtClean="0"/>
              <a:t> que tornou possível muitas das actuais inovações científicas e tecnológicas. (</a:t>
            </a:r>
            <a:r>
              <a:rPr lang="pt-PT" dirty="0" smtClean="0">
                <a:hlinkClick r:id="rId3"/>
              </a:rPr>
              <a:t>Rethinking </a:t>
            </a:r>
            <a:r>
              <a:rPr lang="pt-PT" dirty="0" err="1" smtClean="0">
                <a:hlinkClick r:id="rId3"/>
              </a:rPr>
              <a:t>the</a:t>
            </a:r>
            <a:r>
              <a:rPr lang="pt-PT" dirty="0" smtClean="0">
                <a:hlinkClick r:id="rId3"/>
              </a:rPr>
              <a:t> </a:t>
            </a:r>
            <a:r>
              <a:rPr lang="pt-PT" dirty="0" err="1" smtClean="0">
                <a:hlinkClick r:id="rId3"/>
              </a:rPr>
              <a:t>State</a:t>
            </a:r>
            <a:r>
              <a:rPr lang="pt-PT" dirty="0" smtClean="0"/>
              <a:t>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40246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ESTADO EUA E APPLE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0956"/>
            <a:ext cx="8229600" cy="43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20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Justiça Fiscal?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600200"/>
            <a:ext cx="3456384" cy="37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78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Estado empreendedor 2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1)	Golden share nas patentes tecnológicas ou científicas e fundo nacional de inovação  </a:t>
            </a:r>
          </a:p>
          <a:p>
            <a:r>
              <a:rPr lang="pt-PT" dirty="0" smtClean="0"/>
              <a:t>2)	Empréstimos e garantias com condições claras</a:t>
            </a:r>
          </a:p>
          <a:p>
            <a:r>
              <a:rPr lang="pt-PT" dirty="0" smtClean="0"/>
              <a:t>3)	</a:t>
            </a:r>
            <a:r>
              <a:rPr lang="pt-PT" dirty="0"/>
              <a:t>B</a:t>
            </a:r>
            <a:r>
              <a:rPr lang="pt-PT" dirty="0" smtClean="0"/>
              <a:t>ancos de desenvolvimento tal como existe na Alemanha, Brasil, China ou Coreia do Sul. </a:t>
            </a:r>
          </a:p>
          <a:p>
            <a:pPr marL="0" indent="0">
              <a:buNone/>
            </a:pPr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1680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Retorno do Estado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 smtClean="0"/>
              <a:t>1) Crise e fim de ortodoxia financeira</a:t>
            </a:r>
          </a:p>
          <a:p>
            <a:r>
              <a:rPr lang="pt-PT" dirty="0" smtClean="0"/>
              <a:t>2) A experiência asiática da crise financeira de 1998</a:t>
            </a:r>
          </a:p>
          <a:p>
            <a:r>
              <a:rPr lang="pt-PT" dirty="0" smtClean="0"/>
              <a:t>3) </a:t>
            </a:r>
            <a:r>
              <a:rPr lang="pt-PT" dirty="0" smtClean="0">
                <a:hlinkClick r:id="rId2"/>
              </a:rPr>
              <a:t>A “revolução” chega ao FMI</a:t>
            </a:r>
            <a:endParaRPr lang="pt-PT" dirty="0" smtClean="0"/>
          </a:p>
          <a:p>
            <a:r>
              <a:rPr lang="pt-PT" dirty="0" smtClean="0"/>
              <a:t>4) Dani </a:t>
            </a:r>
            <a:r>
              <a:rPr lang="pt-PT" dirty="0" err="1" smtClean="0"/>
              <a:t>Rodrik</a:t>
            </a:r>
            <a:r>
              <a:rPr lang="pt-PT" dirty="0" smtClean="0"/>
              <a:t>, </a:t>
            </a:r>
            <a:r>
              <a:rPr lang="pt-PT" dirty="0" err="1" smtClean="0"/>
              <a:t>Ha-joon</a:t>
            </a:r>
            <a:r>
              <a:rPr lang="pt-PT" dirty="0" smtClean="0"/>
              <a:t> Chang e </a:t>
            </a:r>
            <a:r>
              <a:rPr lang="pt-PT" dirty="0" err="1" smtClean="0"/>
              <a:t>Justin</a:t>
            </a:r>
            <a:r>
              <a:rPr lang="pt-PT" dirty="0" smtClean="0"/>
              <a:t> </a:t>
            </a:r>
            <a:r>
              <a:rPr lang="pt-PT" dirty="0" err="1" smtClean="0"/>
              <a:t>Lin</a:t>
            </a:r>
            <a:endParaRPr lang="pt-PT" dirty="0" smtClean="0"/>
          </a:p>
          <a:p>
            <a:r>
              <a:rPr lang="pt-PT" dirty="0" smtClean="0"/>
              <a:t>5) A experiência asiática do Estado desenvolvimentista – fomento industrial (</a:t>
            </a:r>
            <a:r>
              <a:rPr lang="pt-PT" dirty="0" smtClean="0">
                <a:hlinkClick r:id="rId3"/>
              </a:rPr>
              <a:t>Global </a:t>
            </a:r>
            <a:r>
              <a:rPr lang="pt-PT" dirty="0" err="1" smtClean="0">
                <a:hlinkClick r:id="rId3"/>
              </a:rPr>
              <a:t>Manufacturing</a:t>
            </a:r>
            <a:r>
              <a:rPr lang="pt-PT" dirty="0" smtClean="0">
                <a:hlinkClick r:id="rId3"/>
              </a:rPr>
              <a:t> </a:t>
            </a:r>
            <a:r>
              <a:rPr lang="pt-PT" dirty="0" err="1" smtClean="0">
                <a:hlinkClick r:id="rId3"/>
              </a:rPr>
              <a:t>Competitiveness</a:t>
            </a:r>
            <a:r>
              <a:rPr lang="pt-PT" dirty="0" smtClean="0">
                <a:hlinkClick r:id="rId3"/>
              </a:rPr>
              <a:t> </a:t>
            </a:r>
            <a:r>
              <a:rPr lang="pt-PT" dirty="0" err="1" smtClean="0">
                <a:hlinkClick r:id="rId3"/>
              </a:rPr>
              <a:t>Index</a:t>
            </a:r>
            <a:r>
              <a:rPr lang="pt-PT" dirty="0" smtClean="0">
                <a:hlinkClick r:id="rId3"/>
              </a:rPr>
              <a:t> 2016</a:t>
            </a:r>
            <a:r>
              <a:rPr lang="pt-PT" dirty="0" smtClean="0"/>
              <a:t>)</a:t>
            </a:r>
          </a:p>
          <a:p>
            <a:r>
              <a:rPr lang="pt-PT" dirty="0" smtClean="0"/>
              <a:t>6) O papel dos bancos nacionais de desenvolvimento</a:t>
            </a:r>
          </a:p>
        </p:txBody>
      </p:sp>
    </p:spTree>
    <p:extLst>
      <p:ext uri="{BB962C8B-B14F-4D97-AF65-F5344CB8AC3E}">
        <p14:creationId xmlns:p14="http://schemas.microsoft.com/office/powerpoint/2010/main" xmlns="" val="13156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LIMITES ÀS POLÍTICAS INDUSTRIAIS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sz="4000" dirty="0" err="1" smtClean="0"/>
              <a:t>Processo</a:t>
            </a:r>
            <a:r>
              <a:rPr lang="en-GB" sz="4000" dirty="0" smtClean="0"/>
              <a:t> </a:t>
            </a:r>
            <a:r>
              <a:rPr lang="en-GB" sz="4000" dirty="0" err="1" smtClean="0"/>
              <a:t>produtivo</a:t>
            </a:r>
            <a:r>
              <a:rPr lang="en-GB" sz="4000" dirty="0" smtClean="0"/>
              <a:t> e </a:t>
            </a:r>
            <a:r>
              <a:rPr lang="en-GB" sz="4000" dirty="0" err="1" smtClean="0"/>
              <a:t>avanços</a:t>
            </a:r>
            <a:r>
              <a:rPr lang="en-GB" sz="4000" dirty="0" smtClean="0"/>
              <a:t> </a:t>
            </a:r>
            <a:r>
              <a:rPr lang="en-GB" sz="4000" dirty="0" err="1" smtClean="0"/>
              <a:t>tecnológicos</a:t>
            </a:r>
            <a:endParaRPr lang="en-GB" sz="4000" dirty="0" smtClean="0"/>
          </a:p>
          <a:p>
            <a:pPr marL="514350" indent="-514350">
              <a:buAutoNum type="arabicParenR"/>
            </a:pPr>
            <a:r>
              <a:rPr lang="en-GB" sz="4000" dirty="0" err="1" smtClean="0"/>
              <a:t>Natureza</a:t>
            </a:r>
            <a:r>
              <a:rPr lang="en-GB" sz="4000" dirty="0" smtClean="0"/>
              <a:t> da </a:t>
            </a:r>
            <a:r>
              <a:rPr lang="en-GB" sz="4000" dirty="0" err="1" smtClean="0"/>
              <a:t>globalização</a:t>
            </a:r>
            <a:r>
              <a:rPr lang="en-GB" sz="4000" dirty="0" smtClean="0"/>
              <a:t> e </a:t>
            </a:r>
            <a:r>
              <a:rPr lang="en-GB" sz="4000" dirty="0" err="1" smtClean="0"/>
              <a:t>mercados</a:t>
            </a:r>
            <a:r>
              <a:rPr lang="en-GB" sz="4000" dirty="0" smtClean="0"/>
              <a:t> </a:t>
            </a:r>
            <a:r>
              <a:rPr lang="en-GB" sz="4000" dirty="0" err="1" smtClean="0"/>
              <a:t>actuais</a:t>
            </a:r>
            <a:endParaRPr lang="en-GB" sz="4000" dirty="0" smtClean="0"/>
          </a:p>
          <a:p>
            <a:pPr marL="514350" indent="-514350">
              <a:buAutoNum type="arabicParenR"/>
            </a:pPr>
            <a:r>
              <a:rPr lang="en-GB" sz="4000" dirty="0" err="1" smtClean="0"/>
              <a:t>Alterações</a:t>
            </a:r>
            <a:r>
              <a:rPr lang="en-GB" sz="4000" dirty="0" smtClean="0"/>
              <a:t> </a:t>
            </a:r>
            <a:r>
              <a:rPr lang="en-GB" sz="4000" dirty="0" err="1" smtClean="0"/>
              <a:t>climáticas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xmlns="" val="40033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SUGESTÕES EXTRA LEITURA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PT" dirty="0" err="1" smtClean="0"/>
              <a:t>Naudé</a:t>
            </a:r>
            <a:r>
              <a:rPr lang="pt-PT" dirty="0" smtClean="0"/>
              <a:t>, </a:t>
            </a:r>
            <a:r>
              <a:rPr lang="pt-PT" dirty="0" err="1" smtClean="0"/>
              <a:t>Wim</a:t>
            </a:r>
            <a:r>
              <a:rPr lang="pt-PT" dirty="0" smtClean="0"/>
              <a:t>, </a:t>
            </a:r>
            <a:r>
              <a:rPr lang="pt-PT" dirty="0" smtClean="0">
                <a:hlinkClick r:id="rId2"/>
              </a:rPr>
              <a:t>Industrial </a:t>
            </a:r>
            <a:r>
              <a:rPr lang="pt-PT" dirty="0" err="1" smtClean="0">
                <a:hlinkClick r:id="rId2"/>
              </a:rPr>
              <a:t>Policy</a:t>
            </a:r>
            <a:r>
              <a:rPr lang="pt-PT" dirty="0" smtClean="0">
                <a:hlinkClick r:id="rId2"/>
              </a:rPr>
              <a:t>: </a:t>
            </a:r>
            <a:r>
              <a:rPr lang="pt-PT" dirty="0" err="1" smtClean="0">
                <a:hlinkClick r:id="rId2"/>
              </a:rPr>
              <a:t>Old</a:t>
            </a:r>
            <a:r>
              <a:rPr lang="pt-PT" dirty="0" smtClean="0">
                <a:hlinkClick r:id="rId2"/>
              </a:rPr>
              <a:t> </a:t>
            </a:r>
            <a:r>
              <a:rPr lang="pt-PT" dirty="0" err="1" smtClean="0">
                <a:hlinkClick r:id="rId2"/>
              </a:rPr>
              <a:t>and</a:t>
            </a:r>
            <a:r>
              <a:rPr lang="pt-PT" dirty="0" smtClean="0">
                <a:hlinkClick r:id="rId2"/>
              </a:rPr>
              <a:t> New </a:t>
            </a:r>
            <a:r>
              <a:rPr lang="pt-PT" dirty="0" err="1" smtClean="0">
                <a:hlinkClick r:id="rId2"/>
              </a:rPr>
              <a:t>Issues</a:t>
            </a:r>
            <a:r>
              <a:rPr lang="pt-PT" dirty="0" smtClean="0"/>
              <a:t> (WIDER 2010)</a:t>
            </a:r>
          </a:p>
          <a:p>
            <a:r>
              <a:rPr lang="pt-PT" dirty="0" smtClean="0"/>
              <a:t>UNU WIDER  Projecto: “</a:t>
            </a:r>
            <a:r>
              <a:rPr lang="pt-PT" dirty="0" err="1" smtClean="0"/>
              <a:t>Promoting</a:t>
            </a:r>
            <a:r>
              <a:rPr lang="pt-PT" dirty="0" smtClean="0"/>
              <a:t> </a:t>
            </a:r>
            <a:r>
              <a:rPr lang="pt-PT" dirty="0" err="1" smtClean="0"/>
              <a:t>Entrepreneurial</a:t>
            </a:r>
            <a:r>
              <a:rPr lang="pt-PT" dirty="0" smtClean="0"/>
              <a:t> </a:t>
            </a:r>
            <a:r>
              <a:rPr lang="pt-PT" dirty="0" err="1" smtClean="0"/>
              <a:t>Capacity</a:t>
            </a:r>
            <a:r>
              <a:rPr lang="pt-PT" dirty="0" smtClean="0"/>
              <a:t>”  </a:t>
            </a:r>
          </a:p>
          <a:p>
            <a:r>
              <a:rPr lang="pt-PT" dirty="0" smtClean="0">
                <a:hlinkClick r:id="rId3"/>
              </a:rPr>
              <a:t>http://www.wider.unu.edu/research/projects-by-theme/development-and-finance/en_GB/entrepreneurship-and-development/</a:t>
            </a:r>
            <a:r>
              <a:rPr lang="pt-PT" dirty="0" smtClean="0"/>
              <a:t> </a:t>
            </a:r>
            <a:endParaRPr lang="pt-PT" dirty="0"/>
          </a:p>
          <a:p>
            <a:r>
              <a:rPr lang="pt-PT" dirty="0" smtClean="0"/>
              <a:t>OCDE “</a:t>
            </a:r>
            <a:r>
              <a:rPr lang="en-US" dirty="0" smtClean="0"/>
              <a:t>Perspectives on Global Development 2013: Industrial Policy in a Changing World”, </a:t>
            </a:r>
            <a:r>
              <a:rPr lang="en-US" dirty="0" smtClean="0">
                <a:hlinkClick r:id="rId4"/>
              </a:rPr>
              <a:t>http://www.oecd.org/dev/pgd/COMPLETE-%20Pocket%20EditionPGD2013.pdf</a:t>
            </a:r>
            <a:r>
              <a:rPr lang="en-US" dirty="0" smtClean="0"/>
              <a:t>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0900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HA-JOON CHANG</a:t>
            </a:r>
            <a:endParaRPr lang="pt-PT" b="1" dirty="0"/>
          </a:p>
        </p:txBody>
      </p:sp>
      <p:pic>
        <p:nvPicPr>
          <p:cNvPr id="4" name="Content Placeholder 3" descr="E:\Luis Mah\CeSa-ISEG\Post-doc\Post-Doc\MY-SEMINARS\Seminarios 2012\Seminario FDL-Out2012-Dec2012\FDL-Nov2012\Ha-joon Cha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324036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65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>
                <a:hlinkClick r:id="rId2"/>
              </a:rPr>
              <a:t>HA-JOON CHANG &amp; POL.INDUSTRIAL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PT" dirty="0" smtClean="0"/>
              <a:t>Ásia Oriental e Política Industrial Selectiva: </a:t>
            </a:r>
          </a:p>
          <a:p>
            <a:pPr marL="0" indent="0">
              <a:buNone/>
            </a:pPr>
            <a:r>
              <a:rPr lang="pt-PT" i="1" dirty="0" smtClean="0"/>
              <a:t>Para além dos subsídios e medidas proteccionistas</a:t>
            </a:r>
          </a:p>
          <a:p>
            <a:pPr marL="0" indent="0">
              <a:buNone/>
            </a:pPr>
            <a:endParaRPr lang="pt-PT" i="1" dirty="0" smtClean="0"/>
          </a:p>
          <a:p>
            <a:pPr marL="514350" indent="-514350">
              <a:buAutoNum type="arabicParenR"/>
            </a:pPr>
            <a:r>
              <a:rPr lang="pt-PT" dirty="0" smtClean="0"/>
              <a:t>Coordenação de </a:t>
            </a:r>
            <a:r>
              <a:rPr lang="pt-PT" dirty="0" err="1" smtClean="0"/>
              <a:t>invest</a:t>
            </a:r>
            <a:r>
              <a:rPr lang="pt-PT" dirty="0" smtClean="0"/>
              <a:t>. complementares; </a:t>
            </a:r>
          </a:p>
          <a:p>
            <a:pPr marL="514350" indent="-514350">
              <a:buAutoNum type="arabicParenR"/>
            </a:pPr>
            <a:r>
              <a:rPr lang="pt-PT" dirty="0" smtClean="0"/>
              <a:t>Coordenação de investimentos competidores;</a:t>
            </a:r>
          </a:p>
          <a:p>
            <a:pPr marL="514350" indent="-514350">
              <a:buAutoNum type="arabicParenR"/>
            </a:pPr>
            <a:r>
              <a:rPr lang="pt-PT" dirty="0" smtClean="0"/>
              <a:t>Políticas de promoção de economias de escala;</a:t>
            </a:r>
          </a:p>
          <a:p>
            <a:pPr marL="514350" indent="-514350">
              <a:buAutoNum type="arabicParenR"/>
            </a:pPr>
            <a:r>
              <a:rPr lang="pt-PT" dirty="0" smtClean="0"/>
              <a:t>Regulação na importação de tecnologias;</a:t>
            </a:r>
          </a:p>
          <a:p>
            <a:pPr marL="514350" indent="-514350">
              <a:buAutoNum type="arabicParenR"/>
            </a:pPr>
            <a:r>
              <a:rPr lang="pt-PT" dirty="0" smtClean="0"/>
              <a:t>Regulação do investimento directo estrangeiro;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8828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>HA-JOON CHANG &amp; POL.INDUSTRIAL II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6</a:t>
            </a:r>
            <a:r>
              <a:rPr lang="pt-PT" dirty="0" smtClean="0"/>
              <a:t>)  Treino obrigatório dos trabalhadores a partir de um certo tamanho das empresas;</a:t>
            </a:r>
          </a:p>
          <a:p>
            <a:pPr marL="0" indent="0">
              <a:buNone/>
            </a:pPr>
            <a:r>
              <a:rPr lang="pt-PT" dirty="0"/>
              <a:t>7</a:t>
            </a:r>
            <a:r>
              <a:rPr lang="pt-PT" dirty="0" smtClean="0"/>
              <a:t>) O Estado age como um investidor de capital e incubador de empresas de tecnologia de ponta;</a:t>
            </a:r>
          </a:p>
          <a:p>
            <a:pPr marL="0" indent="0">
              <a:buNone/>
            </a:pPr>
            <a:r>
              <a:rPr lang="pt-PT" dirty="0" smtClean="0"/>
              <a:t>8) Promoção das exportações;</a:t>
            </a:r>
          </a:p>
          <a:p>
            <a:pPr marL="0" indent="0">
              <a:buNone/>
            </a:pPr>
            <a:r>
              <a:rPr lang="pt-PT" dirty="0" smtClean="0"/>
              <a:t>9) Provisão de moeda estrangeira pelo governo para a aquisição de importações;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2589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Coreia do Sul</a:t>
            </a:r>
            <a:endParaRPr lang="pt-PT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564904"/>
            <a:ext cx="4176463" cy="2160240"/>
          </a:xfrm>
        </p:spPr>
      </p:pic>
    </p:spTree>
    <p:extLst>
      <p:ext uri="{BB962C8B-B14F-4D97-AF65-F5344CB8AC3E}">
        <p14:creationId xmlns:p14="http://schemas.microsoft.com/office/powerpoint/2010/main" xmlns="" val="7599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dirty="0" smtClean="0"/>
              <a:t>SUCESSO SUL-COREANO</a:t>
            </a:r>
            <a:endParaRPr lang="pt-PT" sz="40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11ª Economia Mundial</a:t>
            </a:r>
          </a:p>
          <a:p>
            <a:r>
              <a:rPr lang="pt-PT" dirty="0" smtClean="0"/>
              <a:t>Membro dos G-20</a:t>
            </a:r>
          </a:p>
          <a:p>
            <a:r>
              <a:rPr lang="pt-PT" dirty="0" smtClean="0"/>
              <a:t>2º País Asiático na OCDE (1996)</a:t>
            </a:r>
          </a:p>
          <a:p>
            <a:r>
              <a:rPr lang="pt-PT" dirty="0" smtClean="0"/>
              <a:t>2º País Asiático doador da OCDE-CAD (2010)</a:t>
            </a:r>
          </a:p>
          <a:p>
            <a:r>
              <a:rPr lang="pt-PT" dirty="0" smtClean="0"/>
              <a:t>17º Índice de Desenvolvimento Humano do PNUD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0796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dirty="0" smtClean="0"/>
              <a:t>SUCESSO SUL-COREANO: COMO?</a:t>
            </a:r>
            <a:endParaRPr lang="pt-PT" sz="40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pt-PT" dirty="0" smtClean="0"/>
              <a:t>Níveis elevados de investimento industrial, canalização estratégica de recursos financeiros para indústrias chave, e exposição selectiva de indústrias domésticas à competição internacional;</a:t>
            </a:r>
          </a:p>
          <a:p>
            <a:pPr marL="514350" indent="-514350">
              <a:buAutoNum type="arabicParenR"/>
            </a:pPr>
            <a:r>
              <a:rPr lang="pt-PT" dirty="0" smtClean="0"/>
              <a:t>Sistema de </a:t>
            </a:r>
            <a:r>
              <a:rPr lang="pt-PT" b="1" i="1" dirty="0" smtClean="0"/>
              <a:t>socialização do risco privado</a:t>
            </a:r>
            <a:r>
              <a:rPr lang="pt-PT" dirty="0" smtClean="0"/>
              <a:t>: Estado garante investimento privado necessário para a política de industrialização nacional.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6571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000" b="1" dirty="0" smtClean="0"/>
              <a:t>SUCESSO SUL-COREANO: </a:t>
            </a:r>
            <a:br>
              <a:rPr lang="pt-PT" sz="4000" b="1" dirty="0" smtClean="0"/>
            </a:br>
            <a:r>
              <a:rPr lang="pt-PT" sz="4000" b="1" dirty="0" smtClean="0"/>
              <a:t>CONTROLO ESTATAL DO CAPITAL</a:t>
            </a:r>
            <a:endParaRPr lang="pt-PT" sz="40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dirty="0" smtClean="0"/>
              <a:t>Controlo Estatal do Sector Financeiro – poder sobre a selecção de indústrias estratégicas e selecção de quem  investe  via controlo de licenças;</a:t>
            </a:r>
          </a:p>
          <a:p>
            <a:r>
              <a:rPr lang="pt-PT" dirty="0" smtClean="0"/>
              <a:t>Controlo Estatal de preços e salários (a repressão dos movimentos laborais), concessão de benefícios fiscais, incentivos financeiros, informações sobre as condições de mercado e à existência de um sistema fiscal eficiente;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40024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668</Words>
  <Application>Microsoft Office PowerPoint</Application>
  <PresentationFormat>Apresentação no Ecrã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2" baseType="lpstr">
      <vt:lpstr>Tema do Office</vt:lpstr>
      <vt:lpstr>POLÍTICAS INDUSTRIAIS: DO ESTADO DESENVOLVIMENTISTA AO ESTADO EMPREENDEDOR</vt:lpstr>
      <vt:lpstr>O Retorno do Estado</vt:lpstr>
      <vt:lpstr>HA-JOON CHANG</vt:lpstr>
      <vt:lpstr>HA-JOON CHANG &amp; POL.INDUSTRIAL</vt:lpstr>
      <vt:lpstr>HA-JOON CHANG &amp; POL.INDUSTRIAL II</vt:lpstr>
      <vt:lpstr>Coreia do Sul</vt:lpstr>
      <vt:lpstr>SUCESSO SUL-COREANO</vt:lpstr>
      <vt:lpstr>SUCESSO SUL-COREANO: COMO?</vt:lpstr>
      <vt:lpstr>SUCESSO SUL-COREANO:  CONTROLO ESTATAL DO CAPITAL</vt:lpstr>
      <vt:lpstr>ESTADO DESENVOLVIMENTISTA  SUL-COREANO</vt:lpstr>
      <vt:lpstr>DANI RODRIK</vt:lpstr>
      <vt:lpstr>DANI RODRIK &amp; POL.INDUSTRIAL</vt:lpstr>
      <vt:lpstr>JUSTIN YIFU LIN</vt:lpstr>
      <vt:lpstr>LIN &amp; NOVA ECONOMIA ESTRUTURAL</vt:lpstr>
      <vt:lpstr>MARIANA MAZZUCATO</vt:lpstr>
      <vt:lpstr>O Estado Empreendedor</vt:lpstr>
      <vt:lpstr>ESTADO EUA E APPLE</vt:lpstr>
      <vt:lpstr>Justiça Fiscal?</vt:lpstr>
      <vt:lpstr>Estado empreendedor 2</vt:lpstr>
      <vt:lpstr>LIMITES ÀS POLÍTICAS INDUSTRIAIS</vt:lpstr>
      <vt:lpstr>SUGESTÕES EXTRA LEITURA</vt:lpstr>
    </vt:vector>
  </TitlesOfParts>
  <Company>Grupo Reditus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RENASCIMENTO DA POLÍTICA INDUSTRIAL</dc:title>
  <dc:creator>Luis Mah</dc:creator>
  <cp:lastModifiedBy>Paula</cp:lastModifiedBy>
  <cp:revision>32</cp:revision>
  <dcterms:created xsi:type="dcterms:W3CDTF">2014-04-27T23:25:27Z</dcterms:created>
  <dcterms:modified xsi:type="dcterms:W3CDTF">2016-03-03T15:01:10Z</dcterms:modified>
</cp:coreProperties>
</file>